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67" r:id="rId12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0"/>
    <a:srgbClr val="DEC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6C0F8-4250-4545-A3D1-B0C52F171C13}" v="7" dt="2025-09-09T15:30:05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ька В" userId="21dba446f9600cc2" providerId="LiveId" clId="{5756C0F8-4250-4545-A3D1-B0C52F171C13}"/>
    <pc:docChg chg="custSel modSld">
      <pc:chgData name="Олька В" userId="21dba446f9600cc2" providerId="LiveId" clId="{5756C0F8-4250-4545-A3D1-B0C52F171C13}" dt="2025-09-09T15:31:23.507" v="20" actId="1076"/>
      <pc:docMkLst>
        <pc:docMk/>
      </pc:docMkLst>
      <pc:sldChg chg="addSp modSp mod">
        <pc:chgData name="Олька В" userId="21dba446f9600cc2" providerId="LiveId" clId="{5756C0F8-4250-4545-A3D1-B0C52F171C13}" dt="2025-09-09T15:31:23.507" v="20" actId="1076"/>
        <pc:sldMkLst>
          <pc:docMk/>
          <pc:sldMk cId="0" sldId="261"/>
        </pc:sldMkLst>
        <pc:spChg chg="add">
          <ac:chgData name="Олька В" userId="21dba446f9600cc2" providerId="LiveId" clId="{5756C0F8-4250-4545-A3D1-B0C52F171C13}" dt="2025-09-09T15:29:58.361" v="11"/>
          <ac:spMkLst>
            <pc:docMk/>
            <pc:sldMk cId="0" sldId="261"/>
            <ac:spMk id="7" creationId="{1B7E65F3-3FC3-1E4E-4AD9-4DED04A23398}"/>
          </ac:spMkLst>
        </pc:spChg>
        <pc:picChg chg="add mod modCrop">
          <ac:chgData name="Олька В" userId="21dba446f9600cc2" providerId="LiveId" clId="{5756C0F8-4250-4545-A3D1-B0C52F171C13}" dt="2025-09-09T15:31:23.507" v="20" actId="1076"/>
          <ac:picMkLst>
            <pc:docMk/>
            <pc:sldMk cId="0" sldId="261"/>
            <ac:picMk id="8" creationId="{CDA7279D-4842-E80C-5F51-63A74C6E2B0B}"/>
          </ac:picMkLst>
        </pc:picChg>
      </pc:sldChg>
      <pc:sldChg chg="delSp modSp mod">
        <pc:chgData name="Олька В" userId="21dba446f9600cc2" providerId="LiveId" clId="{5756C0F8-4250-4545-A3D1-B0C52F171C13}" dt="2025-09-09T15:26:39.365" v="10" actId="1076"/>
        <pc:sldMkLst>
          <pc:docMk/>
          <pc:sldMk cId="0" sldId="264"/>
        </pc:sldMkLst>
        <pc:spChg chg="del mod">
          <ac:chgData name="Олька В" userId="21dba446f9600cc2" providerId="LiveId" clId="{5756C0F8-4250-4545-A3D1-B0C52F171C13}" dt="2025-09-09T15:26:24.350" v="8" actId="478"/>
          <ac:spMkLst>
            <pc:docMk/>
            <pc:sldMk cId="0" sldId="264"/>
            <ac:spMk id="19" creationId="{00000000-0000-0000-0000-000000000000}"/>
          </ac:spMkLst>
        </pc:spChg>
        <pc:spChg chg="mod">
          <ac:chgData name="Олька В" userId="21dba446f9600cc2" providerId="LiveId" clId="{5756C0F8-4250-4545-A3D1-B0C52F171C13}" dt="2025-09-09T15:26:39.365" v="10" actId="1076"/>
          <ac:spMkLst>
            <pc:docMk/>
            <pc:sldMk cId="0" sldId="264"/>
            <ac:spMk id="2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61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2477-3033-923F-9289-9145C8213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60506-03A8-1544-5527-4EDD57696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C64FA0-600D-9647-3C6F-2CC81222A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469C-5B5C-FD85-F87F-1F7E6047A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9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C5B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BD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EB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C5B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BD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7FE13D-0215-9E5D-0C3D-14AE40AAE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8"/>
            <a:ext cx="14630400" cy="8226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/>
          <p:cNvSpPr/>
          <p:nvPr/>
        </p:nvSpPr>
        <p:spPr>
          <a:xfrm>
            <a:off x="756047" y="5801201"/>
            <a:ext cx="30480" cy="124456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7586305" y="5801201"/>
            <a:ext cx="30480" cy="15900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2C7F26-7A49-00F4-6955-B495EC3D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8"/>
            <a:ext cx="14630400" cy="82262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21DB5E-3E3D-31DA-D591-C36ACD865B51}"/>
              </a:ext>
            </a:extLst>
          </p:cNvPr>
          <p:cNvSpPr txBox="1"/>
          <p:nvPr/>
        </p:nvSpPr>
        <p:spPr>
          <a:xfrm>
            <a:off x="3248627" y="3428746"/>
            <a:ext cx="10267516" cy="119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6600" i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Спасибо за внимание!</a:t>
            </a:r>
            <a:endParaRPr lang="ru-RU" sz="6600" i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A6518-95B0-98F8-55D8-BFA3B1D75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>
            <a:extLst>
              <a:ext uri="{FF2B5EF4-FFF2-40B4-BE49-F238E27FC236}">
                <a16:creationId xmlns:a16="http://schemas.microsoft.com/office/drawing/2014/main" id="{BF033D49-E228-623C-29D3-B511DCAEA7BF}"/>
              </a:ext>
            </a:extLst>
          </p:cNvPr>
          <p:cNvSpPr/>
          <p:nvPr/>
        </p:nvSpPr>
        <p:spPr>
          <a:xfrm>
            <a:off x="756047" y="5801201"/>
            <a:ext cx="30480" cy="124456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83C6676F-858E-FB48-3888-CECA905588E9}"/>
              </a:ext>
            </a:extLst>
          </p:cNvPr>
          <p:cNvSpPr/>
          <p:nvPr/>
        </p:nvSpPr>
        <p:spPr>
          <a:xfrm>
            <a:off x="7586305" y="5801201"/>
            <a:ext cx="30480" cy="15900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056E4A-E788-F0E2-985D-E2C0DDB2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8"/>
            <a:ext cx="14630400" cy="82262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D1426D-771B-A48C-DA12-D4F6A6D5ED59}"/>
              </a:ext>
            </a:extLst>
          </p:cNvPr>
          <p:cNvSpPr txBox="1"/>
          <p:nvPr/>
        </p:nvSpPr>
        <p:spPr>
          <a:xfrm>
            <a:off x="698834" y="1611890"/>
            <a:ext cx="10267516" cy="827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4400" i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Список использованных источников:</a:t>
            </a:r>
            <a:endParaRPr lang="ru-RU" sz="4400" i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C0264-615E-847D-B742-277439740891}"/>
              </a:ext>
            </a:extLst>
          </p:cNvPr>
          <p:cNvSpPr txBox="1"/>
          <p:nvPr/>
        </p:nvSpPr>
        <p:spPr>
          <a:xfrm>
            <a:off x="485583" y="3207700"/>
            <a:ext cx="143415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Тютчев Федор Иванович // Министерство иностранных дел Российской Федерации URL: https://www.mid.ru/ru/about/professional_holiday/history/1713811/ (дата обращения: 01.10.2025).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12BEB-07E0-9946-A344-7153BEE74C47}"/>
              </a:ext>
            </a:extLst>
          </p:cNvPr>
          <p:cNvSpPr txBox="1"/>
          <p:nvPr/>
        </p:nvSpPr>
        <p:spPr>
          <a:xfrm>
            <a:off x="485583" y="4012347"/>
            <a:ext cx="104540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Поэт и дипломат. О Фёдоре Тютчеве рассказывают материалы Президентской библиотеки // Федеральное государственное бюджетное учреждение "Президентская библиотека имени </a:t>
            </a:r>
            <a:r>
              <a:rPr lang="ru-RU" sz="2000" b="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Б.Н.Ельцина</a:t>
            </a:r>
            <a:r>
              <a:rPr lang="ru-RU" sz="20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URL: https://www.prlib.ru/news/1306778 (дата обращения: 01.10.2025).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059F6-DDD3-00DE-10BD-01133EB1875F}"/>
              </a:ext>
            </a:extLst>
          </p:cNvPr>
          <p:cNvSpPr txBox="1"/>
          <p:nvPr/>
        </p:nvSpPr>
        <p:spPr>
          <a:xfrm>
            <a:off x="485582" y="5333095"/>
            <a:ext cx="104807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20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Знай наших! Фёдор Тютчев – поэт, философ, дипломат // Русский мир URL: https://russkiymir.ru/publications/320552/ (дата обращения: 01.10.2025).</a:t>
            </a:r>
          </a:p>
          <a:p>
            <a:pPr>
              <a:buNone/>
            </a:pPr>
            <a:br>
              <a:rPr lang="ru-RU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44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055" y="779343"/>
            <a:ext cx="11999119" cy="780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i="1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Ранние </a:t>
            </a:r>
            <a:r>
              <a:rPr lang="en-US" sz="4900" b="1" i="1" dirty="0" err="1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годы</a:t>
            </a:r>
            <a:r>
              <a:rPr lang="en-US" sz="4900" b="1" i="1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 и</a:t>
            </a:r>
            <a:endParaRPr lang="ru-RU" sz="4900" b="1" i="1" dirty="0">
              <a:solidFill>
                <a:srgbClr val="484237"/>
              </a:solidFill>
              <a:latin typeface="Times New Roman" panose="02020603050405020304" pitchFamily="18" charset="0"/>
              <a:ea typeface="Gelasio Semi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6100"/>
              </a:lnSpc>
              <a:buNone/>
            </a:pPr>
            <a:r>
              <a:rPr lang="en-US" sz="4900" b="1" i="1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 становление дипломата</a:t>
            </a:r>
            <a:endParaRPr lang="en-US" sz="4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7965" y="3460312"/>
            <a:ext cx="7151727" cy="867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Ро</a:t>
            </a:r>
            <a:r>
              <a:rPr lang="ru-RU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дился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в Орловской губернии в 1803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году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5071" y="4335305"/>
            <a:ext cx="715172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В 14 лет: принят в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Общество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любителей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ts val="2250"/>
              </a:lnSpc>
              <a:buSzPct val="100000"/>
            </a:pP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русской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словесности.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35070" y="5134291"/>
            <a:ext cx="715172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В 15 лет: полноправный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студент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Московского</a:t>
            </a:r>
            <a:endParaRPr lang="en-US" sz="2400" i="1" dirty="0">
              <a:solidFill>
                <a:srgbClr val="000000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250"/>
              </a:lnSpc>
              <a:buSzPct val="100000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университета.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35069" y="5862320"/>
            <a:ext cx="715172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1821 год: досрочно оканчивает университет.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35068" y="6371984"/>
            <a:ext cx="7151727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Февраль 1822 года: в 18 лет зачислен в Государственную коллегию иностранных дел.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Человеческое лицо, зарисовка, портрет, рисуно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621A12A-3A13-CBF8-7D54-128FF640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692" y="-357"/>
            <a:ext cx="6693408" cy="8229600"/>
          </a:xfrm>
          <a:prstGeom prst="rect">
            <a:avLst/>
          </a:prstGeom>
          <a:effectLst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 extrusionH="76200">
            <a:bevelB w="139700" h="139700" prst="divot"/>
            <a:extrusionClr>
              <a:schemeClr val="tx1"/>
            </a:extrusion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56550" y="1052797"/>
            <a:ext cx="6484620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Благодаря связям семьи, молодой Тютчев был направлен в дипломатическую миссию в Мюнхен, где провёл более двадцати лет.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96949" y="677130"/>
            <a:ext cx="6484620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Быстро вошёл в высшее общество.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96949" y="1044420"/>
            <a:ext cx="6484620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Познакомился с Фридрихом Шеллингом, Генрихом Гейне, Иоганном </a:t>
            </a:r>
            <a:r>
              <a:rPr lang="en-US" sz="2400" i="1" dirty="0" err="1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Гёте</a:t>
            </a: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96949" y="1706825"/>
            <a:ext cx="6484620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Участвовал в литературных вечерах, </a:t>
            </a:r>
            <a:endParaRPr lang="ru-RU" sz="2400" i="1" dirty="0"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buSzPct val="100000"/>
            </a:pPr>
            <a:r>
              <a:rPr lang="en-US" sz="2400" i="1" dirty="0" err="1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переводил</a:t>
            </a: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труды философов.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 descr="Изображение выглядит как текст, письмо, Человеческое лицо, рукописный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3BBFA1E-D1BE-8621-0DF9-80B004DA0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2038"/>
            <a:ext cx="14630400" cy="58075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0205" y="420216"/>
            <a:ext cx="10496907" cy="899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50"/>
              </a:lnSpc>
              <a:buNone/>
            </a:pPr>
            <a:r>
              <a:rPr lang="en-US" sz="4400" b="1" i="1" dirty="0" err="1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Возвращение</a:t>
            </a:r>
            <a:r>
              <a:rPr lang="en-US" sz="4400" b="1" i="1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в Россию</a:t>
            </a:r>
            <a:endParaRPr lang="en-US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09467" y="1974175"/>
            <a:ext cx="769810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1835 г.: Получает придворное звание камергера.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09467" y="2381012"/>
            <a:ext cx="769810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1839 г.: Дипломатическая деятельность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временно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endParaRPr lang="ru-RU" sz="2400" i="1" dirty="0">
              <a:solidFill>
                <a:srgbClr val="000000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600"/>
              </a:lnSpc>
              <a:buSzPct val="100000"/>
            </a:pP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прерывается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09467" y="3077220"/>
            <a:ext cx="769810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1843 г.: Встреча с А. Х. Бенкендорфом, </a:t>
            </a:r>
            <a:endParaRPr lang="ru-RU" sz="2400" i="1" dirty="0">
              <a:solidFill>
                <a:srgbClr val="000000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600"/>
              </a:lnSpc>
              <a:buSzPct val="100000"/>
            </a:pP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начальником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III отделения.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09467" y="3819724"/>
            <a:ext cx="769810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Представляет свои философские труды о </a:t>
            </a:r>
            <a:endParaRPr lang="ru-RU" sz="2400" i="1" dirty="0">
              <a:solidFill>
                <a:srgbClr val="000000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600"/>
              </a:lnSpc>
              <a:buSzPct val="100000"/>
            </a:pP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судьбе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России и Запада.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30329" y="7129299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Император Николай I поддержал инициативы Тютчева по изменению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европейского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отношения</a:t>
            </a:r>
            <a:endParaRPr lang="ru-RU" sz="2400" i="1" dirty="0">
              <a:solidFill>
                <a:srgbClr val="000000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к России через публицистику.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39A69E-3DA3-22C3-52DC-7BF4D1CFA854}"/>
              </a:ext>
            </a:extLst>
          </p:cNvPr>
          <p:cNvSpPr/>
          <p:nvPr/>
        </p:nvSpPr>
        <p:spPr>
          <a:xfrm>
            <a:off x="11516603" y="7457547"/>
            <a:ext cx="3113797" cy="703627"/>
          </a:xfrm>
          <a:prstGeom prst="rect">
            <a:avLst/>
          </a:prstGeom>
          <a:solidFill>
            <a:srgbClr val="DECE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1A05045-6E16-95B3-2BF1-2CD80180CCB9}"/>
              </a:ext>
            </a:extLst>
          </p:cNvPr>
          <p:cNvSpPr/>
          <p:nvPr/>
        </p:nvSpPr>
        <p:spPr>
          <a:xfrm>
            <a:off x="1051559" y="766451"/>
            <a:ext cx="5005507" cy="6307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0" name="Picture 6" descr="Фёдор Тютчев | Стихотворение дня">
            <a:extLst>
              <a:ext uri="{FF2B5EF4-FFF2-40B4-BE49-F238E27FC236}">
                <a16:creationId xmlns:a16="http://schemas.microsoft.com/office/drawing/2014/main" id="{158B34E7-2272-297B-F94F-492465758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08348"/>
            <a:ext cx="5143945" cy="586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50135" y="400049"/>
            <a:ext cx="7646670" cy="502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600" b="1" i="1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Цензор и </a:t>
            </a:r>
            <a:r>
              <a:rPr lang="en-US" sz="3600" b="1" i="1" dirty="0" err="1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защитник</a:t>
            </a:r>
            <a:r>
              <a:rPr lang="en-US" sz="3600" b="1" i="1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 </a:t>
            </a:r>
            <a:endParaRPr lang="ru-RU" sz="3600" b="1" i="1" dirty="0">
              <a:solidFill>
                <a:srgbClr val="484237"/>
              </a:solidFill>
              <a:latin typeface="Times New Roman" panose="02020603050405020304" pitchFamily="18" charset="0"/>
              <a:ea typeface="Gelasio Semi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3950"/>
              </a:lnSpc>
              <a:buNone/>
            </a:pPr>
            <a:r>
              <a:rPr lang="en-US" sz="3600" b="1" i="1" dirty="0" err="1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русских</a:t>
            </a:r>
            <a:r>
              <a:rPr lang="en-US" sz="3600" b="1" i="1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ценностей</a:t>
            </a: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89345" y="1733193"/>
            <a:ext cx="3768685" cy="2802136"/>
          </a:xfrm>
          <a:prstGeom prst="roundRect">
            <a:avLst>
              <a:gd name="adj" fmla="val 1075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189345" y="1733193"/>
            <a:ext cx="91440" cy="2802136"/>
          </a:xfrm>
          <a:prstGeom prst="roundRect">
            <a:avLst>
              <a:gd name="adj" fmla="val 3294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6504384" y="1956792"/>
            <a:ext cx="3230047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i="1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Назначение на должность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04384" y="2704981"/>
            <a:ext cx="3230047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В 1845 г. Тютчев вновь поступил в Министерство иностранных дел. С 1848 г. занимал должность старшего цензора.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58770" y="1733193"/>
            <a:ext cx="3768685" cy="2802136"/>
          </a:xfrm>
          <a:prstGeom prst="roundRect">
            <a:avLst>
              <a:gd name="adj" fmla="val 1075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10158770" y="1733193"/>
            <a:ext cx="91440" cy="2802136"/>
          </a:xfrm>
          <a:prstGeom prst="roundRect">
            <a:avLst>
              <a:gd name="adj" fmla="val 3294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10473809" y="1956792"/>
            <a:ext cx="3230047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i="1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Революционные настроения в Европе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73809" y="2704981"/>
            <a:ext cx="3230047" cy="160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В 1848 г. Европу охватили революции, нарастали антирусские настроения. Тютчев, знавший Запад изнутри, осознавал опасность.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311659" y="4736068"/>
            <a:ext cx="3768685" cy="2488287"/>
          </a:xfrm>
          <a:prstGeom prst="roundRect">
            <a:avLst>
              <a:gd name="adj" fmla="val 1211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8311659" y="4736068"/>
            <a:ext cx="91440" cy="2488287"/>
          </a:xfrm>
          <a:prstGeom prst="roundRect">
            <a:avLst>
              <a:gd name="adj" fmla="val 3294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8626698" y="4959668"/>
            <a:ext cx="282237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i="1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«Россия и Революция»</a:t>
            </a:r>
            <a:endParaRPr lang="en-US" sz="19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626698" y="5394008"/>
            <a:ext cx="3230047" cy="160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В этой работе Тютчев противопоставил Россию как хранительницу христианских ценностей революции как разрушительной силе.</a:t>
            </a:r>
            <a:endParaRPr lang="en-US" sz="15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 descr="Изображение выглядит как зарисовка, портрет, человек, Человеческое лиц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27D8D9C-4AFB-B757-50FB-2C9E221F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076" y="-63573"/>
            <a:ext cx="6294343" cy="8356745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4C5EE4E-3851-32C3-3078-425D9DF3D8B3}"/>
              </a:ext>
            </a:extLst>
          </p:cNvPr>
          <p:cNvSpPr/>
          <p:nvPr/>
        </p:nvSpPr>
        <p:spPr>
          <a:xfrm>
            <a:off x="12252960" y="7620595"/>
            <a:ext cx="2377440" cy="502087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0775" y="710797"/>
            <a:ext cx="8417600" cy="697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i="1" dirty="0" err="1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Крымская</a:t>
            </a:r>
            <a:r>
              <a:rPr lang="en-US" sz="4350" b="1" i="1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350" b="1" i="1" dirty="0" err="1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война</a:t>
            </a:r>
            <a:endParaRPr lang="en-US" sz="435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5904" y="2606398"/>
            <a:ext cx="6552128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Во время Крымской войны Тютчев одним из первых осознал единый фронт Европы против России.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65904" y="3999184"/>
            <a:ext cx="655212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Резко критиковал министра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иностранных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endParaRPr lang="ru-RU" sz="2400" i="1" dirty="0">
              <a:solidFill>
                <a:srgbClr val="000000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buSzPct val="100000"/>
            </a:pP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дел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Нессельроде за его политику.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65904" y="4733977"/>
            <a:ext cx="655212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Добивался отставки Нессельроде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после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endParaRPr lang="ru-RU" sz="2400" i="1" dirty="0">
              <a:solidFill>
                <a:srgbClr val="000000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buSzPct val="100000"/>
            </a:pP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поражения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России.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65904" y="5489444"/>
            <a:ext cx="655212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Его близкий друг, князь Горчаков, </a:t>
            </a: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пришёл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endParaRPr lang="ru-RU" sz="2400" i="1" dirty="0">
              <a:solidFill>
                <a:srgbClr val="000000"/>
              </a:solidFill>
              <a:latin typeface="Times New Roman" panose="02020603050405020304" pitchFamily="18" charset="0"/>
              <a:ea typeface="Gelasio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buSzPct val="100000"/>
            </a:pPr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на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место Нессельроде.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Тютчев Федор Иванович — биография поэта, личная жизнь, фото, портреты,  стихи, книги">
            <a:extLst>
              <a:ext uri="{FF2B5EF4-FFF2-40B4-BE49-F238E27FC236}">
                <a16:creationId xmlns:a16="http://schemas.microsoft.com/office/drawing/2014/main" id="{BCE97789-AD67-3A3D-216D-3D26EFA71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63" y="0"/>
            <a:ext cx="657383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A7279D-4842-E80C-5F51-63A74C6E2B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67" r="9790" b="537"/>
          <a:stretch>
            <a:fillRect/>
          </a:stretch>
        </p:blipFill>
        <p:spPr>
          <a:xfrm>
            <a:off x="8056563" y="1"/>
            <a:ext cx="8112790" cy="82742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0604" y="799790"/>
            <a:ext cx="648533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i="1" dirty="0" err="1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Вершина</a:t>
            </a:r>
            <a:r>
              <a:rPr lang="en-US" sz="4000" b="1" i="1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карьеры</a:t>
            </a:r>
            <a:endParaRPr lang="ru-RU" sz="4000" b="1" i="1" dirty="0">
              <a:solidFill>
                <a:srgbClr val="484237"/>
              </a:solidFill>
              <a:latin typeface="Times New Roman" panose="02020603050405020304" pitchFamily="18" charset="0"/>
              <a:ea typeface="Gelasio Semi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4450"/>
              </a:lnSpc>
              <a:buNone/>
            </a:pPr>
            <a:r>
              <a:rPr lang="en-US" sz="4000" b="1" i="1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 и </a:t>
            </a:r>
            <a:r>
              <a:rPr lang="en-US" sz="4000" b="1" i="1" dirty="0" err="1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влияние</a:t>
            </a:r>
            <a:endParaRPr lang="en-US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4504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Вундеркинд, бунтарь, «почти иностранец». Неизвестный Фёдор Тютчев |  Аргументы и Факты">
            <a:extLst>
              <a:ext uri="{FF2B5EF4-FFF2-40B4-BE49-F238E27FC236}">
                <a16:creationId xmlns:a16="http://schemas.microsoft.com/office/drawing/2014/main" id="{E47B2F38-E7F2-2224-160D-91082E076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03" y="1329953"/>
            <a:ext cx="8744548" cy="58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4"/>
          <p:cNvSpPr/>
          <p:nvPr/>
        </p:nvSpPr>
        <p:spPr>
          <a:xfrm>
            <a:off x="684938" y="2221194"/>
            <a:ext cx="47588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Чин действительного статского советника, председатель Комитета иностранной цензуры.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86970" y="3967978"/>
            <a:ext cx="45798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Незадолго до смерти произведен в тайные советники – один из высших чинов Российской империи.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84938" y="6048171"/>
            <a:ext cx="45819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Даже тяжело больной, сохранял острый интерес к международным событиям.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7AF482C-DE06-FA09-620A-1D223D8A2855}"/>
              </a:ext>
            </a:extLst>
          </p:cNvPr>
          <p:cNvSpPr/>
          <p:nvPr/>
        </p:nvSpPr>
        <p:spPr>
          <a:xfrm>
            <a:off x="12535382" y="7669314"/>
            <a:ext cx="2095018" cy="479263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718590" y="604422"/>
            <a:ext cx="5119449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i="1" dirty="0" err="1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Последние</a:t>
            </a:r>
            <a:r>
              <a:rPr lang="en-US" sz="4000" b="1" i="1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годы</a:t>
            </a:r>
            <a:endParaRPr lang="en-US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54133" y="1521143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i="1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Декабрь 1872 г.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354133" y="2010608"/>
            <a:ext cx="6483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Утрата подвижности левой руки, ухудшение зрения, мучительные головные боли.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54133" y="3265765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i="1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 января 1873 г.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54133" y="3755231"/>
            <a:ext cx="6483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Удар, парализовавший левую часть тела, во время прогулки.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354133" y="5010388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i="1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27 июля 1873 г.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354133" y="5499854"/>
            <a:ext cx="6483906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Скончался в Царском Селе на 70-м году жизни.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280506" y="6226543"/>
            <a:ext cx="6483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i="1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Похоронен на кладбище Новодевичьего монастыря в Петербурге.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Федор Тютчев: Изображение &quot;Федор Иванович Тютчев. Петербург. 1862  Фотография И. Робийяра&quot;. Литературные фотографии. По автору &quot;Тютчев Федор  Иванович&quot;">
            <a:extLst>
              <a:ext uri="{FF2B5EF4-FFF2-40B4-BE49-F238E27FC236}">
                <a16:creationId xmlns:a16="http://schemas.microsoft.com/office/drawing/2014/main" id="{946B4229-B153-CC91-6099-AC254017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3544"/>
            <a:ext cx="6690167" cy="901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5EAADBD-B78B-2044-3E73-5EB307FCEE05}"/>
              </a:ext>
            </a:extLst>
          </p:cNvPr>
          <p:cNvSpPr/>
          <p:nvPr/>
        </p:nvSpPr>
        <p:spPr>
          <a:xfrm>
            <a:off x="12026096" y="7593298"/>
            <a:ext cx="2604304" cy="565904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16F8A5B-3F90-2AEA-7612-6E68CF65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893859" cy="837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7F8C7-C6E8-67C3-979F-368CDBCA2809}"/>
              </a:ext>
            </a:extLst>
          </p:cNvPr>
          <p:cNvSpPr txBox="1"/>
          <p:nvPr/>
        </p:nvSpPr>
        <p:spPr>
          <a:xfrm>
            <a:off x="2335192" y="4990556"/>
            <a:ext cx="7448308" cy="232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«Умом Россию не понять,</a:t>
            </a:r>
            <a:b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Аршином общим не измерить:</a:t>
            </a:r>
            <a:b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У ней особенная стать —</a:t>
            </a:r>
            <a:b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 Россию можно только верить».</a:t>
            </a:r>
            <a:endParaRPr lang="ru-RU" sz="3200" i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7AAF59-C282-9A0C-5D80-595189D11423}"/>
              </a:ext>
            </a:extLst>
          </p:cNvPr>
          <p:cNvSpPr txBox="1"/>
          <p:nvPr/>
        </p:nvSpPr>
        <p:spPr>
          <a:xfrm>
            <a:off x="1061012" y="2028209"/>
            <a:ext cx="7627716" cy="232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«Люблю грозу в начале мая,</a:t>
            </a:r>
            <a:b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когда весенний первый гром,</a:t>
            </a:r>
            <a:b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Как бы </a:t>
            </a:r>
            <a:r>
              <a:rPr lang="ru-RU" sz="3200" i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резвяся</a:t>
            </a:r>
            <a: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и играя,</a:t>
            </a:r>
            <a:b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ru-RU" sz="3200" i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Грохочет в небе голубом».</a:t>
            </a:r>
            <a:endParaRPr lang="ru-RU" sz="3200" i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922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570</Words>
  <Application>Microsoft Office PowerPoint</Application>
  <PresentationFormat>Произвольный</PresentationFormat>
  <Paragraphs>71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Times New Roman</vt:lpstr>
      <vt:lpstr>Aptos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Олька В</cp:lastModifiedBy>
  <cp:revision>2</cp:revision>
  <dcterms:created xsi:type="dcterms:W3CDTF">2025-09-05T22:00:40Z</dcterms:created>
  <dcterms:modified xsi:type="dcterms:W3CDTF">2025-09-09T15:31:34Z</dcterms:modified>
</cp:coreProperties>
</file>